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22.xml" ContentType="application/vnd.openxmlformats-officedocument.presentationml.tags+xml"/>
  <Override PartName="/ppt/tags/tag140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tags/tag112.xml" ContentType="application/vnd.openxmlformats-officedocument.presentationml.tags+xml"/>
  <Default Extension="png" ContentType="image/png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Default Extension="gif" ContentType="image/gif"/>
  <Override PartName="/ppt/notesSlides/notesSlide8.xml" ContentType="application/vnd.openxmlformats-officedocument.presentationml.notesSlide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notesSlides/notesSlide9.xml" ContentType="application/vnd.openxmlformats-officedocument.presentationml.notesSlide+xml"/>
  <Override PartName="/ppt/tags/tag129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notesSlides/notesSlide10.xml" ContentType="application/vnd.openxmlformats-officedocument.presentationml.notesSlide+xml"/>
  <Override PartName="/ppt/tags/tag136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notesSlides/notesSlide6.xml" ContentType="application/vnd.openxmlformats-officedocument.presentationml.notesSlide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5" r:id="rId4"/>
    <p:sldId id="264" r:id="rId5"/>
    <p:sldId id="263" r:id="rId6"/>
    <p:sldId id="257" r:id="rId7"/>
    <p:sldId id="258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C0B43-69AE-49F2-9838-87B71453E786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CAD47-4F3F-4A29-BE2D-076E080BB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>
            <p:custDataLst>
              <p:tags r:id="rId1"/>
            </p:custDataLst>
          </p:nvPr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>
            <p:custDataLst>
              <p:tags r:id="rId2"/>
            </p:custDataLst>
          </p:nvPr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>
            <p:custDataLst>
              <p:tags r:id="rId9"/>
            </p:custDataLst>
          </p:nvPr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>
            <p:custDataLst>
              <p:tags r:id="rId10"/>
            </p:custDataLst>
          </p:nvPr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83E320-80DA-458A-924C-CDC163861577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>
            <p:custDataLst>
              <p:tags r:id="rId20"/>
            </p:custDataLst>
          </p:nvPr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31.xml"/><Relationship Id="rId7" Type="http://schemas.openxmlformats.org/officeDocument/2006/relationships/tags" Target="../tags/tag135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tags" Target="../tags/tag134.xml"/><Relationship Id="rId11" Type="http://schemas.openxmlformats.org/officeDocument/2006/relationships/image" Target="../media/image21.jpeg"/><Relationship Id="rId5" Type="http://schemas.openxmlformats.org/officeDocument/2006/relationships/tags" Target="../tags/tag133.xml"/><Relationship Id="rId10" Type="http://schemas.openxmlformats.org/officeDocument/2006/relationships/image" Target="../media/image20.jpeg"/><Relationship Id="rId4" Type="http://schemas.openxmlformats.org/officeDocument/2006/relationships/tags" Target="../tags/tag132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image" Target="../media/image23.jpeg"/><Relationship Id="rId5" Type="http://schemas.openxmlformats.org/officeDocument/2006/relationships/tags" Target="../tags/tag140.xml"/><Relationship Id="rId10" Type="http://schemas.openxmlformats.org/officeDocument/2006/relationships/image" Target="../media/image22.jpeg"/><Relationship Id="rId4" Type="http://schemas.openxmlformats.org/officeDocument/2006/relationships/tags" Target="../tags/tag139.xml"/><Relationship Id="rId9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3.jpeg"/><Relationship Id="rId4" Type="http://schemas.openxmlformats.org/officeDocument/2006/relationships/tags" Target="../tags/tag77.xml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image" Target="../media/image6.gif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image" Target="../media/image5.jpe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image" Target="../media/image4.jpeg"/><Relationship Id="rId5" Type="http://schemas.openxmlformats.org/officeDocument/2006/relationships/tags" Target="../tags/tag84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83.xml"/><Relationship Id="rId9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12" Type="http://schemas.openxmlformats.org/officeDocument/2006/relationships/image" Target="../media/image8.jpe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image" Target="../media/image7.jpeg"/><Relationship Id="rId5" Type="http://schemas.openxmlformats.org/officeDocument/2006/relationships/tags" Target="../tags/tag92.xml"/><Relationship Id="rId10" Type="http://schemas.openxmlformats.org/officeDocument/2006/relationships/notesSlide" Target="../notesSlides/notesSlide4.xml"/><Relationship Id="rId4" Type="http://schemas.openxmlformats.org/officeDocument/2006/relationships/tags" Target="../tags/tag91.xml"/><Relationship Id="rId9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image" Target="../media/image10.jpeg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image" Target="../media/image9.jpeg"/><Relationship Id="rId5" Type="http://schemas.openxmlformats.org/officeDocument/2006/relationships/tags" Target="../tags/tag100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99.xml"/><Relationship Id="rId9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10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10" Type="http://schemas.openxmlformats.org/officeDocument/2006/relationships/image" Target="../media/image12.jpeg"/><Relationship Id="rId4" Type="http://schemas.openxmlformats.org/officeDocument/2006/relationships/tags" Target="../tags/tag107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11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10" Type="http://schemas.openxmlformats.org/officeDocument/2006/relationships/image" Target="../media/image14.jpeg"/><Relationship Id="rId4" Type="http://schemas.openxmlformats.org/officeDocument/2006/relationships/tags" Target="../tags/tag113.xm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1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10" Type="http://schemas.openxmlformats.org/officeDocument/2006/relationships/image" Target="../media/image16.png"/><Relationship Id="rId4" Type="http://schemas.openxmlformats.org/officeDocument/2006/relationships/tags" Target="../tags/tag119.xm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image" Target="../media/image19.jpe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image" Target="../media/image18.jpeg"/><Relationship Id="rId5" Type="http://schemas.openxmlformats.org/officeDocument/2006/relationships/tags" Target="../tags/tag126.xml"/><Relationship Id="rId10" Type="http://schemas.openxmlformats.org/officeDocument/2006/relationships/image" Target="../media/image17.jpeg"/><Relationship Id="rId4" Type="http://schemas.openxmlformats.org/officeDocument/2006/relationships/tags" Target="../tags/tag125.xml"/><Relationship Id="rId9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33400" y="2209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9</a:t>
            </a:r>
            <a:br>
              <a:rPr lang="en-US" dirty="0" smtClean="0"/>
            </a:br>
            <a:r>
              <a:rPr lang="en-US" dirty="0" smtClean="0"/>
              <a:t>Vocabulary Images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447800" y="3124200"/>
            <a:ext cx="6400800" cy="1752600"/>
          </a:xfrm>
        </p:spPr>
        <p:txBody>
          <a:bodyPr/>
          <a:lstStyle/>
          <a:p>
            <a:r>
              <a:rPr lang="en-US" sz="3200" b="1" dirty="0" smtClean="0"/>
              <a:t>Examples</a:t>
            </a:r>
          </a:p>
          <a:p>
            <a:r>
              <a:rPr lang="en-US" sz="3200" b="1" dirty="0" smtClean="0"/>
              <a:t>vs.</a:t>
            </a:r>
          </a:p>
          <a:p>
            <a:r>
              <a:rPr lang="en-US" sz="3200" b="1" dirty="0" smtClean="0"/>
              <a:t>Non-examples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0"/>
            <a:ext cx="85344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hypothetical (adj.) – </a:t>
            </a:r>
            <a:r>
              <a:rPr lang="en-US" sz="4400" dirty="0" smtClean="0"/>
              <a:t>imaginary, made up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24600" y="4572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828800" y="4572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3554" name="Picture 2" descr="http://4.bp.blogspot.com/__kBk8BDV4pE/TUvaHAIFTXI/AAAAAAAAAA0/ePO7q5Cwbhs/s1600/daydream+2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295400"/>
            <a:ext cx="5410200" cy="3505200"/>
          </a:xfrm>
          <a:prstGeom prst="rect">
            <a:avLst/>
          </a:prstGeom>
          <a:noFill/>
        </p:spPr>
      </p:pic>
      <p:pic>
        <p:nvPicPr>
          <p:cNvPr id="23556" name="Picture 4" descr="http://www.ambergristoday.com/sites/default/files/imagecache/page_full/image/guidance-counselor-bored_student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86200" y="1295401"/>
            <a:ext cx="5095875" cy="35052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228600" y="4876800"/>
            <a:ext cx="8229600" cy="16764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Adjective – Sentence #2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students’  thoughts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were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hypothetical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because 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they were daydreams about what they wished they were doing.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152400"/>
            <a:ext cx="82296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recession (n.) – </a:t>
            </a:r>
            <a:r>
              <a:rPr lang="en-US" sz="4400" dirty="0" smtClean="0"/>
              <a:t>economic downturn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400800" y="381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752600" y="4572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9458" name="Picture 2" descr="http://www.thegatewaypundit.com/wp-content/uploads/2011/01/obama-rate-dec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67200" y="1143000"/>
            <a:ext cx="4876800" cy="3505200"/>
          </a:xfrm>
          <a:prstGeom prst="rect">
            <a:avLst/>
          </a:prstGeom>
          <a:noFill/>
        </p:spPr>
      </p:pic>
      <p:pic>
        <p:nvPicPr>
          <p:cNvPr id="19460" name="Picture 4" descr="http://sfappeal.com/news/images/hiring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1219200"/>
            <a:ext cx="3733800" cy="32766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304800" y="4648200"/>
            <a:ext cx="8839200" cy="16764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Noun (object/situation) – Sentence #3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recession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caused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unemployment rate to increase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constitute (v.)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59923" y="1143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828800" y="1143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410" name="Picture 2" descr="http://www.pizzahh.com/wp-content/uploads/2011/09/Pizza-Ingredients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67200" y="2133600"/>
            <a:ext cx="4724400" cy="4343400"/>
          </a:xfrm>
          <a:prstGeom prst="rect">
            <a:avLst/>
          </a:prstGeom>
          <a:noFill/>
        </p:spPr>
      </p:pic>
      <p:pic>
        <p:nvPicPr>
          <p:cNvPr id="17414" name="Picture 6" descr="http://static3.depositphotos.com/1005477/192/i/450/dep_1923420-Wrong-addition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2438400"/>
            <a:ext cx="3962400" cy="28575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prerequisite (n.) – </a:t>
            </a:r>
            <a:r>
              <a:rPr lang="en-US" sz="4400" dirty="0" smtClean="0"/>
              <a:t>something required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246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2133600" y="381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482" name="Picture 2" descr="http://www.autocreditfinancing.com/wp-content/uploads/2011/06/auto-credit-financing-buying-used-car-2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" y="2743200"/>
            <a:ext cx="4038600" cy="1752600"/>
          </a:xfrm>
          <a:prstGeom prst="rect">
            <a:avLst/>
          </a:prstGeom>
          <a:noFill/>
        </p:spPr>
      </p:pic>
      <p:pic>
        <p:nvPicPr>
          <p:cNvPr id="20484" name="Picture 4" descr="http://www.dallasfortworthcaraccidentlawyer.com/Driver's%20Test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1143001"/>
            <a:ext cx="4038600" cy="1600199"/>
          </a:xfrm>
          <a:prstGeom prst="rect">
            <a:avLst/>
          </a:prstGeom>
          <a:noFill/>
        </p:spPr>
      </p:pic>
      <p:pic>
        <p:nvPicPr>
          <p:cNvPr id="20486" name="Picture 6" descr="http://www.arb.ca.gov/permits/bill-of-rights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0" y="1143000"/>
            <a:ext cx="4343399" cy="33528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28600" y="4724400"/>
            <a:ext cx="8229600" cy="1676400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Noun (object/situation) – Sentence #4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Passing the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written test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</a:t>
            </a:r>
            <a:r>
              <a:rPr kumimoji="0" lang="en-US" sz="4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prerequisite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obtaining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your driver’s license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0"/>
            <a:ext cx="82296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predominant (adj.) - </a:t>
            </a:r>
            <a:r>
              <a:rPr lang="en-US" sz="4400" dirty="0" smtClean="0"/>
              <a:t>main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24600" y="381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905000" y="381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1506" name="Picture 2" descr="http://www.warchat.org/pictures/iraq_languages_map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14800" y="1219200"/>
            <a:ext cx="4876800" cy="3810000"/>
          </a:xfrm>
          <a:prstGeom prst="rect">
            <a:avLst/>
          </a:prstGeom>
          <a:noFill/>
        </p:spPr>
      </p:pic>
      <p:pic>
        <p:nvPicPr>
          <p:cNvPr id="21512" name="Picture 8" descr="http://thewealthydentist.com/PressReleases/Graphics/DentalLasers_SurveyResults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1219200"/>
            <a:ext cx="3657600" cy="36576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>
            <p:custDataLst>
              <p:tags r:id="rId7"/>
            </p:custDataLst>
          </p:nvPr>
        </p:nvSpPr>
        <p:spPr>
          <a:xfrm>
            <a:off x="4191000" y="3886200"/>
            <a:ext cx="1143000" cy="1524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28600" y="4876800"/>
            <a:ext cx="8229600" cy="1676400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Adjective – Sentence #1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predominant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language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spoken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 Iraq is Arabic because 74% of people speak it.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nominal (adj.) – </a:t>
            </a:r>
            <a:r>
              <a:rPr lang="en-US" sz="4400" dirty="0" smtClean="0"/>
              <a:t>a small amount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248400" y="381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2057400" y="4572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2530" name="Picture 2" descr="http://fastfood.ocregister.com/files/2008/05/tacobell_valuemenu_web2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76800" y="1371601"/>
            <a:ext cx="3733800" cy="3505199"/>
          </a:xfrm>
          <a:prstGeom prst="rect">
            <a:avLst/>
          </a:prstGeom>
          <a:noFill/>
        </p:spPr>
      </p:pic>
      <p:pic>
        <p:nvPicPr>
          <p:cNvPr id="22532" name="Picture 4" descr="http://foodservicemonthly.typepad.com/.a/6a00d834f7602d69e2010536e830e7970b-320wi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" y="1371600"/>
            <a:ext cx="4343400" cy="3581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>
            <p:custDataLst>
              <p:tags r:id="rId7"/>
            </p:custDataLst>
          </p:nvPr>
        </p:nvSpPr>
        <p:spPr>
          <a:xfrm>
            <a:off x="1981200" y="3810000"/>
            <a:ext cx="914400" cy="3048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28600" y="4800600"/>
            <a:ext cx="8229600" cy="18288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Adjective – Sentence #1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nominal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cost of the tacos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allowed me to buy several of them.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8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concurrent (adj.)</a:t>
            </a:r>
            <a:br>
              <a:rPr lang="en-US" b="1" dirty="0" smtClean="0"/>
            </a:br>
            <a:endParaRPr lang="en-US" sz="3600" dirty="0"/>
          </a:p>
        </p:txBody>
      </p:sp>
      <p:pic>
        <p:nvPicPr>
          <p:cNvPr id="12" name="Picture 11" descr="Concurrent - Calendar times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0" y="2133600"/>
            <a:ext cx="4191001" cy="4343400"/>
          </a:xfrm>
          <a:prstGeom prst="rect">
            <a:avLst/>
          </a:prstGeom>
        </p:spPr>
      </p:pic>
      <p:pic>
        <p:nvPicPr>
          <p:cNvPr id="13" name="Picture 12" descr="Concurrent (non-example)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572000" y="2133599"/>
            <a:ext cx="4114800" cy="4589585"/>
          </a:xfrm>
          <a:prstGeom prst="rect">
            <a:avLst/>
          </a:prstGeom>
        </p:spPr>
      </p:pic>
      <p:sp>
        <p:nvSpPr>
          <p:cNvPr id="17" name="Rectangle 16"/>
          <p:cNvSpPr/>
          <p:nvPr>
            <p:custDataLst>
              <p:tags r:id="rId5"/>
            </p:custDataLst>
          </p:nvPr>
        </p:nvSpPr>
        <p:spPr>
          <a:xfrm>
            <a:off x="6359923" y="1143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6"/>
            </p:custDataLst>
          </p:nvPr>
        </p:nvSpPr>
        <p:spPr>
          <a:xfrm>
            <a:off x="1828800" y="1143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Confiscate (v.)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59923" y="1143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828800" y="1143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ttp://cache1.asset-cache.net/xc/76762909.jpg?v=1&amp;c=IWSAsset&amp;k=2&amp;d=D63450385CD1691188073D6F434E416BAD6056C704791BE72D24168EA4D619DFE30A760B0D811297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2133600"/>
            <a:ext cx="3581400" cy="4477426"/>
          </a:xfrm>
          <a:prstGeom prst="rect">
            <a:avLst/>
          </a:prstGeom>
          <a:noFill/>
        </p:spPr>
      </p:pic>
      <p:pic>
        <p:nvPicPr>
          <p:cNvPr id="1028" name="Picture 4" descr="http://www.elderthink.com/gifts/images-gifts/gift1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2209800"/>
            <a:ext cx="4343400" cy="35052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decipher (v.)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59923" y="1143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2286000" y="1143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6386" name="Picture 2" descr="http://visablog.net/wp-content/uploads/2011/08/figure_out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29200" y="2209800"/>
            <a:ext cx="3897431" cy="3886200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981200"/>
            <a:ext cx="465928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default (v.)</a:t>
            </a:r>
            <a:endParaRPr lang="en-US" sz="44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59923" y="1143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2133600" y="11430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434" name="Picture 2" descr="http://www.foreclosuredeals.com/images/faq-text/bank-foreclosure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1" y="2209800"/>
            <a:ext cx="3962399" cy="4038599"/>
          </a:xfrm>
          <a:prstGeom prst="rect">
            <a:avLst/>
          </a:prstGeom>
          <a:noFill/>
        </p:spPr>
      </p:pic>
      <p:pic>
        <p:nvPicPr>
          <p:cNvPr id="18438" name="Picture 6" descr="http://media.nowpublic.net/images/2d/e/2de4cce4ec65c9bbfa7c6029a66ea862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8200" y="2133600"/>
            <a:ext cx="3781425" cy="3314700"/>
          </a:xfrm>
          <a:prstGeom prst="rect">
            <a:avLst/>
          </a:prstGeom>
          <a:noFill/>
        </p:spPr>
      </p:pic>
      <p:pic>
        <p:nvPicPr>
          <p:cNvPr id="18440" name="Picture 8" descr="http://b.mp-farm.com/f/500x450.watermarks/100000/115253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05400" y="5257800"/>
            <a:ext cx="3009900" cy="10477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d8P0MRaiCOfJygnLljY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Ftgw2KNYGD1G4hpSuuSnk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GRBhZXaHV5arj0wkZsqO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SQIygwTFSag0fEvZtqDmz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D5Pdgbd96ZVFFbHK29csy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KTctWXdVyubitHraxbuP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weuCvBYaviOBG4OwuSr5p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4DM9eKNwTq8IzVhA8dy1b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RETDPr8DQ7Gl2Kv6Z8n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UlutctGQtbtuQ5g3PzdEo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xT9q1eDIJ3Z7VcamA6Dmu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zN71AfZD9Lfv1iGZF8YPK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FardfXXsUbqjljZEnI5T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4YfQ8vlYoHUw5ATkUMZMx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1etlOUN0yXgwzV1yykiP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Ii4Sf4f0xpql2nrbfUSWo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N82rDvlBjcD0ymBzZmuXc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NhKpWCPLIHe8cVcUWIAH8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ItvjPo1wolY66AUkfiVwz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Mm4kXKg4UBdzgUCNqJci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95OBZBtiLB0UZIXL43L7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ZwFj9DXXZSazeS6Zw0AO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dzqkCrEjaFLJkg0RFM3tC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ecRTTb89fOjivUjxcxktd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RV2rgUOCLCEj1yemCx7B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KTctWXdVyubitHraxbuP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zCxdq8gNGhQgRe02A0AloX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ekwk1g1Smy1b1TUuimmfM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lG5KJm931pjWHqpQDXQNJ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O50E7zl3XxjCAczrJHHK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KTctWXdVyubitHraxbu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LPBLyHEvMGdGl6Nhpnhhj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H9f7WbtH7nKDyGIgIkeQ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XkxNG0XYXuhy8swqKt25y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Hx6y8EX3sqlbUz8utJ8p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0ygKhzKOGM8nQgArOj0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NAbSkKfAzYkpm61DkHJ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7MhBRCZylqqHkxyiomni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z3wJSU1VPoOySMY8qXLfk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GvI28qWC8ande47K4wq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TMELkfWqwopclQd9SSuS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ovyK4idGIULGNJ4gOa0cB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X0SdUAcDVHfdo8cAbDdQF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rF3u5B4kSz3CyyRQoCt4Y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qzkV3eZnZL6rzdapvAzBP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9LzEIleAmAwnet99yQlv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w6YDFZ7TvneKpzlovD8op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5ATvP3OUlk3EkePTwp2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VcYGfm2Jgj5RftF4Fftt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8t4ANakHnbT1bMFYJLQL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FxjSJqXTVVqL3uCEySpz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YehSpHvICj3dOwhVrTJu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AqJam4cYmxYKz5AQ0gncj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IPF5nDqvPsD1DR9fkqvD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f4XbkBSs63DuITuhHzxQH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7xsJGLWWHG9czB7cjPDm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n99fL3JW56NJWpJAU7wa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kvkS9ugIdkaxajAqZTcK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o8TgJHYgdTBuvAYPVbLF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oQFItIVvQbdqODVTTeGn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zpfp0t7CXBng7tdr1xMIu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kKuXv6ZY4dbVhgs3Irnd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3xvrGsc8A9YA4vV2Y1DYx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5ccXYYPlkgLJHWr3qxLWC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WHbX7FsmAf4TsjeJuejfP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lNZBUA6dAx4fvL0Q9SXF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EOu8PH2xDnbeSP984yLu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lo3IXun9mR2iGZvs5T3GX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S1DWQI5kcbubs546Ky9t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mILNOrajtU4ObLBzj6V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z8aDBsRrlvbw240DF42F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vxpoY9uwu9xP4OG4tRkK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Ghz12JVupYEkKDCedtIWO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1Yd0bWABal7FOfPmWpz1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Tvjb3QfnBOkFfBO1yYUOO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5OmoQximMWR5HGZTJlMJ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k80exURB7gmzjemGspQj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Jow7ly4bt1ATKGmaiCrKF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vosCchVVpRNoCHqyiwW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YptGkh6dRHR4T0JTVSTx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93QIeVHuQgyEoMbvWTx6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1XhJtS39dJS9xYYWRZPIx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VkIGHFmE2geNowoAOeaIt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bJtKUZ0THnDQ1X1MaoMz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VJAsyhbByPHN8YdWKnE8y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axurz23LWTrzOJasrJI6P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eO2ydEpVx34z2Y6H9xM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yatMhWUqs0mnfCxtP7xY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wJa7uk1yy3UmTgR4rms0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4cFIu9FHFlOr2rjENCTR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1mlFooK4YMUFXsMPRTR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GqHpddlSEJyScEV4zvsPC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xrdqKNzQ7fI6LDl9uhjUh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TUwmLF7ajdlwh12Vj3ap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LH6RkUdmPvhoiS99wb9I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IGkX7NzhX5cLwIUpJEghV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kAZkGFuA7EltNKgkAmvXx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ZCE6RH9kGlONv15PxZf8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I2P4zGUvsqQdbpROUTdo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v9MZq4mdoXdJnp1PHu8YC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S8sxXkN89uC9J93tQUpX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Jhav5LTTh8GCGUzJvlxeP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rocaewkSK0LK2Ux2hGqAO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CymhuPqUExpmPMiVwnypn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KTctWXdVyubitHraxbuP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l69u7YV9w7tRlA3WEY4E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5vzxzSk1D4O2VxCeNhvr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jKSOZYZakycyRSjcuM5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9HGKq3JZyjthGmdrATO1c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7pkzHEt61gGDbRykVFhPs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KTctWXdVyubitHraxbuP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b4gcYYTk6HH6pz1bcsFmu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pFwElJVTg2E31LUd7E5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lrQCCYqxQd7UUuk7X4K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SAeQD7zTOz7kjsMdPadj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12689</TotalTime>
  <Words>195</Words>
  <Application>Microsoft Office PowerPoint</Application>
  <PresentationFormat>On-screen Show (4:3)</PresentationFormat>
  <Paragraphs>55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Chapter 9 Vocabulary Images   </vt:lpstr>
      <vt:lpstr>constitute (v.)</vt:lpstr>
      <vt:lpstr>prerequisite (n.) – something required</vt:lpstr>
      <vt:lpstr>predominant (adj.) - main</vt:lpstr>
      <vt:lpstr>nominal (adj.) – a small amount</vt:lpstr>
      <vt:lpstr>concurrent (adj.) </vt:lpstr>
      <vt:lpstr>Confiscate (v.)</vt:lpstr>
      <vt:lpstr>decipher (v.)</vt:lpstr>
      <vt:lpstr>default (v.)</vt:lpstr>
      <vt:lpstr>hypothetical (adj.) – imaginary, made up</vt:lpstr>
      <vt:lpstr>recession (n.) – economic downturn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nwea03</dc:creator>
  <cp:lastModifiedBy>Mcadwell</cp:lastModifiedBy>
  <cp:revision>164</cp:revision>
  <dcterms:created xsi:type="dcterms:W3CDTF">2012-02-17T20:50:34Z</dcterms:created>
  <dcterms:modified xsi:type="dcterms:W3CDTF">2012-03-15T16:09:24Z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1i2S8Pf5mSY3tjBtITjIDjkZWi2jyH23suvrOIsCuQpk</vt:lpwstr>
  </property>
  <property fmtid="{D5CDD505-2E9C-101B-9397-08002B2CF9AE}" pid="4" name="Google.Documents.RevisionId">
    <vt:lpwstr>04301381651516893171</vt:lpwstr>
  </property>
  <property fmtid="{D5CDD505-2E9C-101B-9397-08002B2CF9AE}" pid="5" name="Google.Documents.PreviousRevisionId">
    <vt:lpwstr>09502808670019314924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